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4" r:id="rId13"/>
    <p:sldId id="266" r:id="rId14"/>
    <p:sldId id="268" r:id="rId15"/>
    <p:sldId id="267" r:id="rId16"/>
    <p:sldId id="271" r:id="rId17"/>
    <p:sldId id="269" r:id="rId18"/>
    <p:sldId id="270" r:id="rId19"/>
    <p:sldId id="273" r:id="rId2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09" d="100"/>
          <a:sy n="109" d="100"/>
        </p:scale>
        <p:origin x="68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8604-6917-2182-CE9A-F7A8710B8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9651E-735B-42D7-A82A-0211588DD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0E3A-D279-97B3-698F-EA393210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3255-B211-53F5-15F0-0BDBF108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89ACB-4FC5-84B6-21CF-5FF5F439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133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518-3081-7D9C-367B-01E769BC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72280-8149-E9E9-109B-0B71B8027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66B22-4C47-0C99-E143-98B3A870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C1B0-39D2-5DF9-1561-C2129673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66CD9-07B2-FEF8-6311-8D8BFCE5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315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E879C-3ED9-49B2-40D5-198758CF3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5FB13-7C46-E775-9DC3-E8E245C53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F5626-31E9-1925-616C-4FF7209D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BE5D-B527-23D9-4DFD-085FD763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A358-3CED-47AD-EAF5-FDC1AC99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819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D9C9-A450-D65A-122B-8790FC9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51D1-855E-C4F0-9106-791EF4FC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4E810-F84C-B725-4DB6-3364F63E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4820D-3DA4-6DCE-6410-4BDC13C8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08C99-697C-4522-11D0-7973C614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85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60AB-7A16-F6E1-6A7F-A8ECB450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5CCB5-3911-3017-D459-1C8A1CB81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3D5F-883C-0929-B948-039C7B3F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13FD-6D31-2731-426C-25AB76AA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5673-01FC-208F-757A-2D5C1434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634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4E9E-61FB-8759-C121-E96878DF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70FC-232D-2393-5860-F3966C879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182B7-8063-3539-CB99-25377CBAC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CD550-33A4-800F-D4B6-AD20A813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63B9-052E-9A54-2871-8C36A2DA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86245-A505-1CD4-AF57-5F246035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32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3EBC-E300-3BDF-62D0-BC44A0A6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13A8C-FDCA-8F23-0991-A159051F8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642F-D0C9-2A1B-11BF-41E3BF9EB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2EF6C-44EA-CD4F-20B3-6753025AE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F5FAE-712C-4B6D-2C2A-6868E0865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BE8CD-436E-C8E7-F831-78D4D38E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949A5-1CD5-FA26-D3F4-11E92A2C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25187-2908-6C09-EBFF-5BCCF950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894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A4AC-EB1B-6D60-CFAD-0A929640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77D25-DF95-ED33-1E03-A1487E495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2E1B-A05B-BA39-485C-63499073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9E9DA-5DFF-B602-AAF5-658494E6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026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8E221-4D4E-C5FA-8E43-3D0550B9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ACE55-473E-0A73-FC4D-73C4A709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DF2FE-508D-D86B-A390-EA3DB1C7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678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EBEA-BE1D-D4F8-9135-5855876A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AE9B8-C615-9CBB-AF3B-2187280F2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28961-8260-D0DC-9441-9CCA58A8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78A9A-65E4-9E90-B670-BB4A7865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ADF93-8B09-C11E-5AA2-6CEA76EF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CE183-2C4B-0C6C-99E1-781D440B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534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6DF8-73F4-8DCA-3B75-85AFBDE7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E3D63-8F0C-8C70-9272-198148109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02A17-B994-4956-4062-500052206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A4F22-58E9-74D5-DAC5-4779DC89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7858A-0F4C-FF90-CCE8-BB7A1A50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DD0D2-1777-4199-3BE6-96F04240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288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1FE78-660F-B3BF-DE3D-08D605CD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25CCD-BE69-023B-2B14-11E265445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A487-9F83-0991-425A-CE48F3D3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8E5C9-4AA4-A043-A761-D6B2E7D4924E}" type="datetimeFigureOut">
              <a:rPr lang="en-KR" smtClean="0"/>
              <a:t>2022/06/22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3C587-09CC-8BF7-6AB3-5A7B9B742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CF45-4FEC-3263-8AD2-8BAB2CE74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44C99-6CD3-0F4B-BBFF-DADB144442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714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715B-497C-8134-D0E2-0662A66A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/>
              <a:t>Term 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22D10-DA75-38A5-76D7-7F1F905E9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컴퓨터소프트웨어학부</a:t>
            </a:r>
            <a:r>
              <a:rPr lang="ko-KR" altLang="en-US" dirty="0"/>
              <a:t> </a:t>
            </a:r>
            <a:r>
              <a:rPr lang="en-US" altLang="ko-KR" dirty="0"/>
              <a:t>2017029870</a:t>
            </a:r>
            <a:r>
              <a:rPr lang="ko-KR" altLang="en-US" dirty="0"/>
              <a:t> 신호중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1106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AB9C1-1548-691F-88A6-9E10ECDF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</a:rPr>
              <a:t>4.</a:t>
            </a:r>
            <a:r>
              <a:rPr lang="ko-KR" altLang="en-US" sz="3000" dirty="0">
                <a:solidFill>
                  <a:schemeClr val="bg1"/>
                </a:solidFill>
              </a:rPr>
              <a:t> </a:t>
            </a:r>
            <a:r>
              <a:rPr lang="en-US" altLang="ko-KR" sz="3000" dirty="0">
                <a:solidFill>
                  <a:schemeClr val="bg1"/>
                </a:solidFill>
              </a:rPr>
              <a:t>B</a:t>
            </a:r>
            <a:r>
              <a:rPr lang="ko-KR" altLang="en-US" sz="3000" dirty="0">
                <a:solidFill>
                  <a:schemeClr val="bg1"/>
                </a:solidFill>
              </a:rPr>
              <a:t> 부호가 음수인 경우</a:t>
            </a:r>
            <a:endParaRPr lang="en-KR" sz="3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F485-A4BC-FC88-0078-D7AA002F0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a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=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1, b = -100</a:t>
            </a:r>
            <a:r>
              <a:rPr lang="ko-KR" altLang="en-US" sz="2200" dirty="0">
                <a:solidFill>
                  <a:schemeClr val="bg1"/>
                </a:solidFill>
              </a:rPr>
              <a:t>의 값으로 실험을 진행하였다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a = 1, b = 1</a:t>
            </a:r>
            <a:r>
              <a:rPr lang="ko-KR" altLang="en-US" sz="2200" dirty="0">
                <a:solidFill>
                  <a:schemeClr val="bg1"/>
                </a:solidFill>
              </a:rPr>
              <a:t>일 때의 </a:t>
            </a:r>
            <a:r>
              <a:rPr lang="en-US" altLang="ko-KR" sz="2200" dirty="0">
                <a:solidFill>
                  <a:schemeClr val="bg1"/>
                </a:solidFill>
              </a:rPr>
              <a:t>Correlation </a:t>
            </a:r>
            <a:r>
              <a:rPr lang="ko-KR" altLang="en-US" sz="2200" dirty="0">
                <a:solidFill>
                  <a:schemeClr val="bg1"/>
                </a:solidFill>
              </a:rPr>
              <a:t>값과 비슷하였다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endParaRPr lang="en-KR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5A9FD9A-FFC7-86E9-EBBE-A9CD94C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25" y="2523915"/>
            <a:ext cx="3915446" cy="374904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33BC9BEB-0B6F-FB9F-3648-2690A173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490" y="2527997"/>
            <a:ext cx="3915446" cy="3749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443A0-AC19-CDE0-90D1-832EEC367882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&lt;X_Y1&gt; Corrleation: 0.98</a:t>
            </a:r>
            <a:r>
              <a:rPr lang="en-US" altLang="ko-KR" sz="1300" dirty="0">
                <a:solidFill>
                  <a:srgbClr val="FFFFFF"/>
                </a:solidFill>
              </a:rPr>
              <a:t>8628</a:t>
            </a:r>
            <a:r>
              <a:rPr lang="en-KR" sz="1300" dirty="0">
                <a:solidFill>
                  <a:srgbClr val="FFFFFF"/>
                </a:solidFill>
              </a:rPr>
              <a:t> when a = 1, b = -100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07DE4-A879-6500-6CCF-CDA3C1DEAE96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&lt;X_Y2&gt; Correlation: 0.</a:t>
            </a:r>
            <a:r>
              <a:rPr lang="en-US" sz="1300" dirty="0">
                <a:solidFill>
                  <a:srgbClr val="FFFFFF"/>
                </a:solidFill>
              </a:rPr>
              <a:t>789322 </a:t>
            </a:r>
            <a:r>
              <a:rPr lang="en-KR" sz="1300" dirty="0">
                <a:solidFill>
                  <a:srgbClr val="FFFFFF"/>
                </a:solidFill>
              </a:rPr>
              <a:t>when a = 1, b = -100</a:t>
            </a:r>
          </a:p>
        </p:txBody>
      </p:sp>
    </p:spTree>
    <p:extLst>
      <p:ext uri="{BB962C8B-B14F-4D97-AF65-F5344CB8AC3E}">
        <p14:creationId xmlns:p14="http://schemas.microsoft.com/office/powerpoint/2010/main" val="366481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2FCE-372C-492C-6369-A8CE4CA8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7348-DFF3-6FFC-578E-F9BDFB94E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그래프로 타원형에 가까운 분포가 직선형에 가까운 분포보다 </a:t>
            </a:r>
            <a:r>
              <a:rPr lang="en-US" altLang="ko-KR" dirty="0"/>
              <a:t>Correlation coefficient</a:t>
            </a:r>
            <a:r>
              <a:rPr lang="ko-KR" altLang="en-US" dirty="0"/>
              <a:t>가 낮은 것을 확인하였다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Correlation coefficient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값과 </a:t>
            </a:r>
            <a:r>
              <a:rPr lang="en-US" altLang="ko-KR" dirty="0"/>
              <a:t>a</a:t>
            </a:r>
            <a:r>
              <a:rPr lang="ko-KR" altLang="en-US" dirty="0"/>
              <a:t>부호의 영향을 받고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값과 </a:t>
            </a:r>
            <a:r>
              <a:rPr lang="en-US" altLang="ko-KR" dirty="0"/>
              <a:t>b </a:t>
            </a:r>
            <a:r>
              <a:rPr lang="ko-KR" altLang="en-US" dirty="0"/>
              <a:t>부호에는 영향을 받지 않는다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</a:t>
            </a:r>
            <a:r>
              <a:rPr lang="ko-KR" altLang="en-US" dirty="0"/>
              <a:t> 절대값이 커질수록 </a:t>
            </a:r>
            <a:r>
              <a:rPr lang="en-US" altLang="ko-KR" dirty="0"/>
              <a:t>Correlation coefficient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가깝게 나왔다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2893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314076-1EC7-8ECF-21DC-D0FC8DB9FF03}"/>
              </a:ext>
            </a:extLst>
          </p:cNvPr>
          <p:cNvSpPr/>
          <p:nvPr/>
        </p:nvSpPr>
        <p:spPr>
          <a:xfrm>
            <a:off x="5767754" y="117693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= </a:t>
            </a:r>
            <a:r>
              <a:rPr lang="en-US" dirty="0">
                <a:solidFill>
                  <a:srgbClr val="6897BB"/>
                </a:solidFill>
              </a:rPr>
              <a:t>1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b = </a:t>
            </a:r>
            <a:r>
              <a:rPr lang="en-US" altLang="ko-KR" dirty="0"/>
              <a:t>1</a:t>
            </a:r>
            <a:br>
              <a:rPr lang="en-US" dirty="0">
                <a:solidFill>
                  <a:srgbClr val="6897BB"/>
                </a:solidFill>
              </a:rPr>
            </a:b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Y1 = a*X + b +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2000</a:t>
            </a:r>
            <a:r>
              <a:rPr lang="en-US" dirty="0"/>
              <a:t>) * </a:t>
            </a:r>
            <a:r>
              <a:rPr lang="en-US" dirty="0" err="1"/>
              <a:t>np.exp</a:t>
            </a:r>
            <a:r>
              <a:rPr lang="en-US" dirty="0"/>
              <a:t>( - (X - 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/>
              <a:t>)**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</a:t>
            </a:r>
            <a:r>
              <a:rPr lang="en-US" dirty="0">
                <a:solidFill>
                  <a:srgbClr val="6897BB"/>
                </a:solidFill>
              </a:rPr>
              <a:t>50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figsize</a:t>
            </a:r>
            <a:r>
              <a:rPr lang="en-US" dirty="0"/>
              <a:t>=[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'.'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'y'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Y2 = a*X + b +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5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2000</a:t>
            </a:r>
            <a:r>
              <a:rPr lang="en-US" dirty="0"/>
              <a:t>) * </a:t>
            </a:r>
            <a:r>
              <a:rPr lang="en-US" dirty="0" err="1"/>
              <a:t>np.exp</a:t>
            </a:r>
            <a:r>
              <a:rPr lang="en-US" dirty="0"/>
              <a:t>( - (X - 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/>
              <a:t>)**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</a:t>
            </a:r>
            <a:r>
              <a:rPr lang="en-US" dirty="0">
                <a:solidFill>
                  <a:srgbClr val="6897BB"/>
                </a:solidFill>
              </a:rPr>
              <a:t>50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figsize</a:t>
            </a:r>
            <a:r>
              <a:rPr lang="en-US" dirty="0"/>
              <a:t>=[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Y2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'.'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'y'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X_Y1 = </a:t>
            </a:r>
            <a:r>
              <a:rPr lang="en-US" dirty="0" err="1"/>
              <a:t>np.column_stack</a:t>
            </a:r>
            <a:r>
              <a:rPr lang="en-US" dirty="0"/>
              <a:t>([X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Y1])</a:t>
            </a:r>
            <a:br>
              <a:rPr lang="en-US" dirty="0"/>
            </a:br>
            <a:r>
              <a:rPr lang="en-US" dirty="0"/>
              <a:t>data = </a:t>
            </a:r>
            <a:r>
              <a:rPr lang="en-US" dirty="0" err="1"/>
              <a:t>pd.DataFrame</a:t>
            </a:r>
            <a:r>
              <a:rPr lang="en-US" dirty="0"/>
              <a:t>(X_Y1)</a:t>
            </a:r>
            <a:br>
              <a:rPr lang="en-US" dirty="0"/>
            </a:br>
            <a:r>
              <a:rPr lang="en-US" dirty="0" err="1"/>
              <a:t>data.corr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X_Y2 = </a:t>
            </a:r>
            <a:r>
              <a:rPr lang="en-US" dirty="0" err="1"/>
              <a:t>np.column_stack</a:t>
            </a:r>
            <a:r>
              <a:rPr lang="en-US" dirty="0"/>
              <a:t>([X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Y2])</a:t>
            </a:r>
            <a:br>
              <a:rPr lang="en-US" dirty="0"/>
            </a:br>
            <a:r>
              <a:rPr lang="en-US" dirty="0"/>
              <a:t>data2 = </a:t>
            </a:r>
            <a:r>
              <a:rPr lang="en-US" dirty="0" err="1"/>
              <a:t>pd.DataFrame</a:t>
            </a:r>
            <a:r>
              <a:rPr lang="en-US" dirty="0"/>
              <a:t>(X_Y2)</a:t>
            </a:r>
            <a:br>
              <a:rPr lang="en-US" dirty="0"/>
            </a:br>
            <a:r>
              <a:rPr lang="en-US" dirty="0"/>
              <a:t>data2.corr()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D0230-BC22-0DB0-BA98-4F31A73AD846}"/>
              </a:ext>
            </a:extLst>
          </p:cNvPr>
          <p:cNvSpPr txBox="1"/>
          <p:nvPr/>
        </p:nvSpPr>
        <p:spPr>
          <a:xfrm>
            <a:off x="328246" y="246184"/>
            <a:ext cx="53973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pandas </a:t>
            </a:r>
            <a:r>
              <a:rPr lang="en-US" dirty="0">
                <a:solidFill>
                  <a:srgbClr val="CC7832"/>
                </a:solidFill>
              </a:rPr>
              <a:t>as </a:t>
            </a:r>
            <a:r>
              <a:rPr lang="en-US" dirty="0"/>
              <a:t>pd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matplotlib.pyplot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as </a:t>
            </a:r>
            <a:r>
              <a:rPr lang="en-US" dirty="0" err="1"/>
              <a:t>plt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as </a:t>
            </a:r>
            <a:r>
              <a:rPr lang="en-US" dirty="0"/>
              <a:t>np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mu_x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4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 err="1"/>
              <a:t>sigma_x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5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X =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5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count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bins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_ = </a:t>
            </a:r>
            <a:r>
              <a:rPr lang="en-US" dirty="0" err="1"/>
              <a:t>plt.hist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30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density</a:t>
            </a:r>
            <a:r>
              <a:rPr lang="en-US" dirty="0"/>
              <a:t>=</a:t>
            </a:r>
            <a:r>
              <a:rPr lang="en-US" dirty="0">
                <a:solidFill>
                  <a:srgbClr val="CC7832"/>
                </a:solidFill>
              </a:rPr>
              <a:t>True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plt.plot</a:t>
            </a:r>
            <a:r>
              <a:rPr lang="en-US" dirty="0"/>
              <a:t>(bins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/>
              <a:t>/(</a:t>
            </a:r>
            <a:r>
              <a:rPr lang="en-US" dirty="0" err="1"/>
              <a:t>sigma_x</a:t>
            </a:r>
            <a:r>
              <a:rPr lang="en-US" dirty="0"/>
              <a:t> *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* </a:t>
            </a:r>
            <a:r>
              <a:rPr lang="en-US" dirty="0" err="1"/>
              <a:t>np.pi</a:t>
            </a:r>
            <a:r>
              <a:rPr lang="en-US" dirty="0"/>
              <a:t>)) *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dirty="0" err="1"/>
              <a:t>np.exp</a:t>
            </a:r>
            <a:r>
              <a:rPr lang="en-US" dirty="0"/>
              <a:t>( - (bins - </a:t>
            </a:r>
            <a:r>
              <a:rPr lang="en-US" dirty="0" err="1"/>
              <a:t>mu_x</a:t>
            </a:r>
            <a:r>
              <a:rPr lang="en-US" dirty="0"/>
              <a:t>)**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(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* </a:t>
            </a:r>
            <a:r>
              <a:rPr lang="en-US" dirty="0" err="1"/>
              <a:t>sigma_x</a:t>
            </a:r>
            <a:r>
              <a:rPr lang="en-US" dirty="0"/>
              <a:t>**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/>
              <a:t>) )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</a:t>
            </a:r>
            <a:r>
              <a:rPr lang="en-US" dirty="0">
                <a:solidFill>
                  <a:srgbClr val="AA4926"/>
                </a:solidFill>
              </a:rPr>
              <a:t>linewidth</a:t>
            </a:r>
            <a:r>
              <a:rPr lang="en-US" dirty="0"/>
              <a:t>=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color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'r'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244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715B-497C-8134-D0E2-0662A66A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Estimation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22D10-DA75-38A5-76D7-7F1F905E9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77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FDF3-1287-D359-4B64-D05A8634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환경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3117-D0EA-2B01-8751-E0BE8623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X: Gaussian, </a:t>
            </a:r>
            <a:r>
              <a:rPr lang="en-US" altLang="ko-KR" i="1" dirty="0"/>
              <a:t>N</a:t>
            </a:r>
            <a:r>
              <a:rPr lang="en-US" altLang="ko-KR" dirty="0"/>
              <a:t>(</a:t>
            </a:r>
            <a:r>
              <a:rPr lang="en-US" altLang="ko-KR" i="1" dirty="0"/>
              <a:t>m</a:t>
            </a:r>
            <a:r>
              <a:rPr lang="en-US" altLang="ko-KR" baseline="-25000" dirty="0"/>
              <a:t>x</a:t>
            </a:r>
            <a:r>
              <a:rPr lang="en-US" altLang="ko-KR" dirty="0"/>
              <a:t>=4, </a:t>
            </a:r>
            <a:r>
              <a:rPr lang="el-GR" altLang="ko-KR" i="1" dirty="0"/>
              <a:t>σ</a:t>
            </a:r>
            <a:r>
              <a:rPr lang="en-US" altLang="ko-KR" baseline="-25000" dirty="0"/>
              <a:t>x</a:t>
            </a:r>
            <a:r>
              <a:rPr lang="en-US" altLang="ko-KR" baseline="30000" dirty="0"/>
              <a:t>2</a:t>
            </a:r>
            <a:r>
              <a:rPr lang="en-US" altLang="ko-KR" dirty="0"/>
              <a:t>=25)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200</a:t>
            </a:r>
            <a:r>
              <a:rPr lang="ko-KR" altLang="en-US" dirty="0"/>
              <a:t> 개의 샘플을 뽑았음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Y1_hat, Y2_hat: </a:t>
            </a:r>
            <a:r>
              <a:rPr lang="en-US" altLang="ko-KR" i="1" dirty="0" err="1"/>
              <a:t>a</a:t>
            </a:r>
            <a:r>
              <a:rPr lang="en-US" altLang="ko-KR" dirty="0" err="1"/>
              <a:t>X</a:t>
            </a:r>
            <a:r>
              <a:rPr lang="en-US" altLang="ko-KR" dirty="0"/>
              <a:t> +</a:t>
            </a:r>
            <a:r>
              <a:rPr lang="en-US" altLang="ko-KR" i="1" dirty="0"/>
              <a:t>b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200</a:t>
            </a:r>
            <a:r>
              <a:rPr lang="ko-KR" altLang="en-US" dirty="0"/>
              <a:t> 개의 샘플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Y1: </a:t>
            </a:r>
            <a:r>
              <a:rPr lang="en-US" altLang="ko-KR" i="1" dirty="0" err="1"/>
              <a:t>a</a:t>
            </a:r>
            <a:r>
              <a:rPr lang="en-US" altLang="ko-KR" dirty="0" err="1"/>
              <a:t>X</a:t>
            </a:r>
            <a:r>
              <a:rPr lang="en-US" altLang="ko-KR" dirty="0"/>
              <a:t> +</a:t>
            </a:r>
            <a:r>
              <a:rPr lang="en-US" altLang="ko-KR" i="1" dirty="0"/>
              <a:t>b +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z</a:t>
            </a:r>
            <a:r>
              <a:rPr lang="en-US" altLang="ko-KR" dirty="0"/>
              <a:t>(0,</a:t>
            </a:r>
            <a:r>
              <a:rPr lang="el-GR" altLang="ko-KR" i="1" dirty="0"/>
              <a:t> σ</a:t>
            </a:r>
            <a:r>
              <a:rPr lang="en-US" altLang="ko-KR" i="1" baseline="-25000" dirty="0"/>
              <a:t>z</a:t>
            </a:r>
            <a:r>
              <a:rPr lang="en-US" altLang="ko-KR" baseline="30000" dirty="0"/>
              <a:t>2</a:t>
            </a:r>
            <a:r>
              <a:rPr lang="en-US" altLang="ko-KR" dirty="0"/>
              <a:t>=1) * exp{-(</a:t>
            </a:r>
            <a:r>
              <a:rPr lang="en-US" altLang="ko-KR" i="1" dirty="0"/>
              <a:t>X</a:t>
            </a:r>
            <a:r>
              <a:rPr lang="en-US" altLang="ko-KR" dirty="0"/>
              <a:t>-4)</a:t>
            </a:r>
            <a:r>
              <a:rPr lang="en-US" altLang="ko-KR" baseline="30000" dirty="0"/>
              <a:t>2</a:t>
            </a:r>
            <a:r>
              <a:rPr lang="en-US" altLang="ko-KR" dirty="0"/>
              <a:t>/50}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와 마찬가지로 </a:t>
            </a:r>
            <a:r>
              <a:rPr lang="en-US" altLang="ko-KR" dirty="0"/>
              <a:t>200</a:t>
            </a:r>
            <a:r>
              <a:rPr lang="ko-KR" altLang="en-US" dirty="0"/>
              <a:t>개의 </a:t>
            </a:r>
            <a:r>
              <a:rPr lang="en-US" altLang="ko-KR" dirty="0"/>
              <a:t>sample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Y2: </a:t>
            </a:r>
            <a:r>
              <a:rPr lang="en-US" altLang="ko-KR" i="1" dirty="0" err="1"/>
              <a:t>a</a:t>
            </a:r>
            <a:r>
              <a:rPr lang="en-US" altLang="ko-KR" dirty="0" err="1"/>
              <a:t>X</a:t>
            </a:r>
            <a:r>
              <a:rPr lang="en-US" altLang="ko-KR" dirty="0"/>
              <a:t> +</a:t>
            </a:r>
            <a:r>
              <a:rPr lang="en-US" altLang="ko-KR" i="1" dirty="0"/>
              <a:t>b +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z</a:t>
            </a:r>
            <a:r>
              <a:rPr lang="en-US" altLang="ko-KR" dirty="0"/>
              <a:t>(0,</a:t>
            </a:r>
            <a:r>
              <a:rPr lang="el-GR" altLang="ko-KR" i="1" dirty="0"/>
              <a:t> σ</a:t>
            </a:r>
            <a:r>
              <a:rPr lang="en-US" altLang="ko-KR" i="1" baseline="-25000" dirty="0"/>
              <a:t>z</a:t>
            </a:r>
            <a:r>
              <a:rPr lang="en-US" altLang="ko-KR" baseline="30000" dirty="0"/>
              <a:t>2</a:t>
            </a:r>
            <a:r>
              <a:rPr lang="en-US" altLang="ko-KR" dirty="0"/>
              <a:t>=25) * exp{-(</a:t>
            </a:r>
            <a:r>
              <a:rPr lang="en-US" altLang="ko-KR" i="1" dirty="0"/>
              <a:t>X</a:t>
            </a:r>
            <a:r>
              <a:rPr lang="en-US" altLang="ko-KR" dirty="0"/>
              <a:t>-4)</a:t>
            </a:r>
            <a:r>
              <a:rPr lang="en-US" altLang="ko-KR" baseline="30000" dirty="0"/>
              <a:t>2</a:t>
            </a:r>
            <a:r>
              <a:rPr lang="en-US" altLang="ko-KR" dirty="0"/>
              <a:t>/50}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와 마찬가지로 </a:t>
            </a:r>
            <a:r>
              <a:rPr lang="en-US" altLang="ko-KR" dirty="0"/>
              <a:t>200</a:t>
            </a:r>
            <a:r>
              <a:rPr lang="ko-KR" altLang="en-US" dirty="0"/>
              <a:t>개의 </a:t>
            </a:r>
            <a:r>
              <a:rPr lang="en-US" altLang="ko-KR" dirty="0"/>
              <a:t>sample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초기 </a:t>
            </a:r>
            <a:r>
              <a:rPr lang="en-US" altLang="ko-KR" dirty="0"/>
              <a:t>a </a:t>
            </a:r>
            <a:r>
              <a:rPr lang="ko-KR" altLang="en-US" dirty="0"/>
              <a:t>값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a: 1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b: 1 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4E027-B89F-E173-C4B9-F761140EFFB4}"/>
              </a:ext>
            </a:extLst>
          </p:cNvPr>
          <p:cNvSpPr txBox="1"/>
          <p:nvPr/>
        </p:nvSpPr>
        <p:spPr>
          <a:xfrm>
            <a:off x="9601710" y="2996714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&lt;X&gt;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BAE1F-546C-2D01-B72C-21DC0DFA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037" y="0"/>
            <a:ext cx="4440555" cy="29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9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EBA0F-A318-429A-B096-F77DC0C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1.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KR" sz="2500" dirty="0">
                <a:solidFill>
                  <a:schemeClr val="bg1"/>
                </a:solidFill>
              </a:rPr>
              <a:t>Y1_hat, Y1 vs Y2_hat, Y2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0E4A-84C3-F36B-2EA9-A3EF8FA3C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표준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</a:rPr>
              <a:t>편차값이</a:t>
            </a:r>
            <a:r>
              <a:rPr lang="ko-KR" altLang="en-US" sz="2200" dirty="0">
                <a:solidFill>
                  <a:schemeClr val="bg1"/>
                </a:solidFill>
              </a:rPr>
              <a:t> 크면 </a:t>
            </a:r>
            <a:r>
              <a:rPr lang="en-US" altLang="ko-KR" sz="2200" dirty="0">
                <a:solidFill>
                  <a:schemeClr val="bg1"/>
                </a:solidFill>
              </a:rPr>
              <a:t>MSE</a:t>
            </a:r>
            <a:r>
              <a:rPr lang="ko-KR" altLang="en-US" sz="2200" dirty="0">
                <a:solidFill>
                  <a:schemeClr val="bg1"/>
                </a:solidFill>
              </a:rPr>
              <a:t>도 늘어나는 것을 확인하였다</a:t>
            </a:r>
            <a:endParaRPr lang="en-KR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3C70A56-5E31-03DD-D415-389C9721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19" y="2592310"/>
            <a:ext cx="3864989" cy="374904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6C4D461-939B-54ED-BAAE-FA312F5A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93" y="2602233"/>
            <a:ext cx="3864989" cy="3749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9ECB9-0101-D792-4705-6F2B17187E2D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&lt;Y1_hat, Y1&gt; MSE: 0.700942 when a = 1, b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D8ECB9-3757-0712-4CA0-84C12D9D577F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&lt;Y2_hat, Y2&gt; MSE: </a:t>
            </a:r>
            <a:r>
              <a:rPr lang="en-US" sz="1300" dirty="0">
                <a:solidFill>
                  <a:srgbClr val="FFFFFF"/>
                </a:solidFill>
              </a:rPr>
              <a:t>11.405807 </a:t>
            </a:r>
            <a:r>
              <a:rPr lang="en-KR" sz="1300" dirty="0">
                <a:solidFill>
                  <a:srgbClr val="FFFFFF"/>
                </a:solidFill>
              </a:rPr>
              <a:t>when a = 1, b =1</a:t>
            </a:r>
          </a:p>
        </p:txBody>
      </p:sp>
    </p:spTree>
    <p:extLst>
      <p:ext uri="{BB962C8B-B14F-4D97-AF65-F5344CB8AC3E}">
        <p14:creationId xmlns:p14="http://schemas.microsoft.com/office/powerpoint/2010/main" val="385252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80B796-03E2-F1E6-E3E0-F3C96A9E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602" y="2527997"/>
            <a:ext cx="3895106" cy="37490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0B800-42C7-0BAA-F408-87271700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2.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Y1_hat, Y1 vs Y2_hat, Y2 with different </a:t>
            </a:r>
            <a:r>
              <a:rPr lang="en-US" sz="2500" i="1" dirty="0">
                <a:solidFill>
                  <a:schemeClr val="bg1"/>
                </a:solidFill>
              </a:rPr>
              <a:t>standard deviation </a:t>
            </a:r>
            <a:r>
              <a:rPr lang="en-US" sz="2500" dirty="0">
                <a:solidFill>
                  <a:schemeClr val="bg1"/>
                </a:solidFill>
              </a:rPr>
              <a:t>value</a:t>
            </a:r>
            <a:endParaRPr lang="en-KR" sz="25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23550-B57D-B88D-D6EE-D5545A58A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KR" sz="2200" dirty="0">
                <a:solidFill>
                  <a:schemeClr val="bg1"/>
                </a:solidFill>
              </a:rPr>
              <a:t>Y1</a:t>
            </a:r>
            <a:r>
              <a:rPr lang="ko-KR" altLang="en-US" sz="2200" dirty="0">
                <a:solidFill>
                  <a:schemeClr val="bg1"/>
                </a:solidFill>
              </a:rPr>
              <a:t>은 고정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Y2</a:t>
            </a:r>
            <a:r>
              <a:rPr lang="ko-KR" altLang="en-US" sz="2200" dirty="0">
                <a:solidFill>
                  <a:schemeClr val="bg1"/>
                </a:solidFill>
              </a:rPr>
              <a:t>는 </a:t>
            </a:r>
            <a:r>
              <a:rPr lang="en-US" altLang="ko-KR" sz="2200" dirty="0">
                <a:solidFill>
                  <a:schemeClr val="bg1"/>
                </a:solidFill>
              </a:rPr>
              <a:t>Y2: </a:t>
            </a:r>
            <a:r>
              <a:rPr lang="en-US" altLang="ko-KR" sz="2200" i="1" dirty="0" err="1">
                <a:solidFill>
                  <a:schemeClr val="bg1"/>
                </a:solidFill>
              </a:rPr>
              <a:t>a</a:t>
            </a:r>
            <a:r>
              <a:rPr lang="en-US" altLang="ko-KR" sz="2200" dirty="0" err="1">
                <a:solidFill>
                  <a:schemeClr val="bg1"/>
                </a:solidFill>
              </a:rPr>
              <a:t>X</a:t>
            </a:r>
            <a:r>
              <a:rPr lang="en-US" altLang="ko-KR" sz="2200" dirty="0">
                <a:solidFill>
                  <a:schemeClr val="bg1"/>
                </a:solidFill>
              </a:rPr>
              <a:t> +</a:t>
            </a:r>
            <a:r>
              <a:rPr lang="en-US" altLang="ko-KR" sz="2200" i="1" dirty="0">
                <a:solidFill>
                  <a:schemeClr val="bg1"/>
                </a:solidFill>
              </a:rPr>
              <a:t>b + </a:t>
            </a:r>
            <a:r>
              <a:rPr lang="en-US" altLang="ko-KR" sz="2200" i="1" dirty="0" err="1">
                <a:solidFill>
                  <a:schemeClr val="bg1"/>
                </a:solidFill>
              </a:rPr>
              <a:t>N</a:t>
            </a:r>
            <a:r>
              <a:rPr lang="en-US" altLang="ko-KR" sz="2200" i="1" baseline="-25000" dirty="0" err="1">
                <a:solidFill>
                  <a:schemeClr val="bg1"/>
                </a:solidFill>
              </a:rPr>
              <a:t>z</a:t>
            </a:r>
            <a:r>
              <a:rPr lang="en-US" altLang="ko-KR" sz="2200" dirty="0">
                <a:solidFill>
                  <a:schemeClr val="bg1"/>
                </a:solidFill>
              </a:rPr>
              <a:t>(0,</a:t>
            </a:r>
            <a:r>
              <a:rPr lang="el-GR" altLang="ko-KR" sz="2200" i="1" dirty="0">
                <a:solidFill>
                  <a:schemeClr val="bg1"/>
                </a:solidFill>
              </a:rPr>
              <a:t> σ</a:t>
            </a:r>
            <a:r>
              <a:rPr lang="en-US" altLang="ko-KR" sz="2200" i="1" baseline="-25000" dirty="0">
                <a:solidFill>
                  <a:schemeClr val="bg1"/>
                </a:solidFill>
              </a:rPr>
              <a:t>z</a:t>
            </a:r>
            <a:r>
              <a:rPr lang="en-US" altLang="ko-KR" sz="2200" baseline="30000" dirty="0">
                <a:solidFill>
                  <a:schemeClr val="bg1"/>
                </a:solidFill>
              </a:rPr>
              <a:t>2</a:t>
            </a:r>
            <a:r>
              <a:rPr lang="en-US" altLang="ko-KR" sz="2200" dirty="0">
                <a:solidFill>
                  <a:schemeClr val="bg1"/>
                </a:solidFill>
              </a:rPr>
              <a:t>=100) * exp{-(</a:t>
            </a:r>
            <a:r>
              <a:rPr lang="en-US" altLang="ko-KR" sz="2200" i="1" dirty="0">
                <a:solidFill>
                  <a:schemeClr val="bg1"/>
                </a:solidFill>
              </a:rPr>
              <a:t>X</a:t>
            </a:r>
            <a:r>
              <a:rPr lang="en-US" altLang="ko-KR" sz="2200" dirty="0">
                <a:solidFill>
                  <a:schemeClr val="bg1"/>
                </a:solidFill>
              </a:rPr>
              <a:t>-4)</a:t>
            </a:r>
            <a:r>
              <a:rPr lang="en-US" altLang="ko-KR" sz="2200" baseline="30000" dirty="0">
                <a:solidFill>
                  <a:schemeClr val="bg1"/>
                </a:solidFill>
              </a:rPr>
              <a:t>2</a:t>
            </a:r>
            <a:r>
              <a:rPr lang="en-US" altLang="ko-KR" sz="2200" dirty="0">
                <a:solidFill>
                  <a:schemeClr val="bg1"/>
                </a:solidFill>
              </a:rPr>
              <a:t>/50}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</a:rPr>
              <a:t>으로</a:t>
            </a:r>
            <a:r>
              <a:rPr lang="ko-KR" altLang="en-US" sz="2200" dirty="0">
                <a:solidFill>
                  <a:schemeClr val="bg1"/>
                </a:solidFill>
              </a:rPr>
              <a:t> 하고 다시 </a:t>
            </a:r>
            <a:r>
              <a:rPr lang="en-US" altLang="ko-KR" sz="2200" dirty="0">
                <a:solidFill>
                  <a:schemeClr val="bg1"/>
                </a:solidFill>
              </a:rPr>
              <a:t>MSE</a:t>
            </a:r>
            <a:r>
              <a:rPr lang="ko-KR" altLang="en-US" sz="2200" dirty="0" err="1">
                <a:solidFill>
                  <a:schemeClr val="bg1"/>
                </a:solidFill>
              </a:rPr>
              <a:t>를</a:t>
            </a:r>
            <a:r>
              <a:rPr lang="ko-KR" altLang="en-US" sz="2200" dirty="0">
                <a:solidFill>
                  <a:schemeClr val="bg1"/>
                </a:solidFill>
              </a:rPr>
              <a:t> 계산해보았다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표준편차가 커지면 </a:t>
            </a:r>
            <a:r>
              <a:rPr lang="en-US" altLang="ko-KR" sz="2200" dirty="0">
                <a:solidFill>
                  <a:schemeClr val="bg1"/>
                </a:solidFill>
              </a:rPr>
              <a:t>MSE</a:t>
            </a:r>
            <a:r>
              <a:rPr lang="ko-KR" altLang="en-US" sz="2200" dirty="0">
                <a:solidFill>
                  <a:schemeClr val="bg1"/>
                </a:solidFill>
              </a:rPr>
              <a:t>값도 커지는 경향성을 확인하였다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FA2C6-EA0D-2583-AFA6-84370B4E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10" y="2527997"/>
            <a:ext cx="3864989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DE408-20E2-F1BF-54F6-BC2EF9ED1948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&lt;Y1_hat, Y1&gt; MSE: </a:t>
            </a:r>
            <a:r>
              <a:rPr lang="en-US" altLang="ko-KR" sz="1300" dirty="0">
                <a:solidFill>
                  <a:srgbClr val="FFFFFF"/>
                </a:solidFill>
              </a:rPr>
              <a:t>0.574182</a:t>
            </a:r>
            <a:r>
              <a:rPr lang="en-KR" sz="1300" dirty="0">
                <a:solidFill>
                  <a:srgbClr val="FFFFFF"/>
                </a:solidFill>
              </a:rPr>
              <a:t> when a = 1, b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0DF04-5799-2502-21BF-A0F323569A35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&lt;Y2_hat, Y2&gt; MSE: </a:t>
            </a:r>
            <a:r>
              <a:rPr lang="en-US" altLang="ko-KR" sz="1300" dirty="0">
                <a:solidFill>
                  <a:srgbClr val="FFFFFF"/>
                </a:solidFill>
              </a:rPr>
              <a:t>52.324114</a:t>
            </a:r>
            <a:r>
              <a:rPr lang="ko-KR" altLang="en-US" sz="1300" dirty="0">
                <a:solidFill>
                  <a:srgbClr val="FFFFFF"/>
                </a:solidFill>
              </a:rPr>
              <a:t> </a:t>
            </a:r>
            <a:r>
              <a:rPr lang="en-KR" sz="1300" dirty="0">
                <a:solidFill>
                  <a:srgbClr val="FFFFFF"/>
                </a:solidFill>
              </a:rPr>
              <a:t>when a = 1, b =1</a:t>
            </a:r>
          </a:p>
        </p:txBody>
      </p:sp>
    </p:spTree>
    <p:extLst>
      <p:ext uri="{BB962C8B-B14F-4D97-AF65-F5344CB8AC3E}">
        <p14:creationId xmlns:p14="http://schemas.microsoft.com/office/powerpoint/2010/main" val="37748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588F5-3515-6CC3-7D81-A38B0169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</a:rPr>
              <a:t>3.</a:t>
            </a:r>
            <a:r>
              <a:rPr lang="ko-KR" altLang="en-US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Y1_hat, Y1 vs Y2_hat, Y2 with different </a:t>
            </a:r>
            <a:r>
              <a:rPr lang="en-US" sz="3000" i="1" dirty="0">
                <a:solidFill>
                  <a:schemeClr val="bg1"/>
                </a:solidFill>
              </a:rPr>
              <a:t>a </a:t>
            </a:r>
            <a:r>
              <a:rPr lang="en-US" sz="3000" dirty="0">
                <a:solidFill>
                  <a:schemeClr val="bg1"/>
                </a:solidFill>
              </a:rPr>
              <a:t>value</a:t>
            </a:r>
            <a:endParaRPr lang="en-KR" sz="3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7E18AD-2C54-785C-8B40-FC6F0ADB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KR" sz="1900" dirty="0">
                <a:solidFill>
                  <a:schemeClr val="bg1"/>
                </a:solidFill>
              </a:rPr>
              <a:t>a </a:t>
            </a:r>
            <a:r>
              <a:rPr lang="ko-KR" altLang="en-US" sz="1900" dirty="0">
                <a:solidFill>
                  <a:schemeClr val="bg1"/>
                </a:solidFill>
              </a:rPr>
              <a:t>값의 변화에 따른 </a:t>
            </a:r>
            <a:r>
              <a:rPr lang="en-US" altLang="ko-KR" sz="1900" dirty="0">
                <a:solidFill>
                  <a:schemeClr val="bg1"/>
                </a:solidFill>
              </a:rPr>
              <a:t>MSE</a:t>
            </a:r>
            <a:r>
              <a:rPr lang="ko-KR" altLang="en-US" sz="1900" dirty="0">
                <a:solidFill>
                  <a:schemeClr val="bg1"/>
                </a:solidFill>
              </a:rPr>
              <a:t>차이는 크지 않았다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</a:rPr>
              <a:t>혹시 몰라 </a:t>
            </a:r>
            <a:r>
              <a:rPr lang="en-US" altLang="ko-KR" sz="1900" dirty="0">
                <a:solidFill>
                  <a:schemeClr val="bg1"/>
                </a:solidFill>
              </a:rPr>
              <a:t>b</a:t>
            </a:r>
            <a:r>
              <a:rPr lang="ko-KR" altLang="en-US" sz="1900" dirty="0">
                <a:solidFill>
                  <a:schemeClr val="bg1"/>
                </a:solidFill>
              </a:rPr>
              <a:t>값도 변화시켜보았지만 큰 차이가 없었다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KR" sz="1900" dirty="0">
                <a:solidFill>
                  <a:schemeClr val="bg1"/>
                </a:solidFill>
              </a:rPr>
              <a:t>a</a:t>
            </a:r>
            <a:r>
              <a:rPr lang="en-US" altLang="ko-KR" sz="1900" dirty="0">
                <a:solidFill>
                  <a:schemeClr val="bg1"/>
                </a:solidFill>
              </a:rPr>
              <a:t>,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  <a:r>
              <a:rPr lang="en-US" altLang="ko-KR" sz="1900" dirty="0">
                <a:solidFill>
                  <a:schemeClr val="bg1"/>
                </a:solidFill>
              </a:rPr>
              <a:t>b</a:t>
            </a:r>
            <a:r>
              <a:rPr lang="ko-KR" altLang="en-US" sz="1900" dirty="0">
                <a:solidFill>
                  <a:schemeClr val="bg1"/>
                </a:solidFill>
              </a:rPr>
              <a:t>값 영향에 의한 </a:t>
            </a:r>
            <a:r>
              <a:rPr lang="en-US" altLang="ko-KR" sz="1900" dirty="0">
                <a:solidFill>
                  <a:schemeClr val="bg1"/>
                </a:solidFill>
              </a:rPr>
              <a:t>MSE</a:t>
            </a:r>
            <a:r>
              <a:rPr lang="ko-KR" altLang="en-US" sz="1900" dirty="0">
                <a:solidFill>
                  <a:schemeClr val="bg1"/>
                </a:solidFill>
              </a:rPr>
              <a:t> 변화는 없다고 결론 내렸다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  <a:endParaRPr lang="en-KR" sz="19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3110C8-39C1-7F27-45C6-30B74167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26" y="2523915"/>
            <a:ext cx="3895106" cy="3749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23DCEC-5646-6BAB-638A-064C9AB0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0" y="2523915"/>
            <a:ext cx="3895106" cy="3749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75C2BC-4EA6-923B-A1CE-322C31A96C82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&lt;Y1_hat, Y1&gt; MSE: 0.6</a:t>
            </a:r>
            <a:r>
              <a:rPr lang="en-US" altLang="ko-KR" sz="1300" dirty="0">
                <a:solidFill>
                  <a:srgbClr val="FFFFFF"/>
                </a:solidFill>
              </a:rPr>
              <a:t>31320</a:t>
            </a:r>
            <a:r>
              <a:rPr lang="en-KR" sz="1300" dirty="0">
                <a:solidFill>
                  <a:srgbClr val="FFFFFF"/>
                </a:solidFill>
              </a:rPr>
              <a:t> when a = 5, b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DD57F-4020-3D50-413B-7885370735EF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 dirty="0">
                <a:solidFill>
                  <a:srgbClr val="FFFFFF"/>
                </a:solidFill>
              </a:rPr>
              <a:t>&lt;Y2_hat, Y2&gt; MSE: </a:t>
            </a:r>
            <a:r>
              <a:rPr lang="en-US" altLang="ko-KR" sz="1300" dirty="0">
                <a:solidFill>
                  <a:srgbClr val="FFFFFF"/>
                </a:solidFill>
              </a:rPr>
              <a:t>11</a:t>
            </a:r>
            <a:r>
              <a:rPr lang="en-US" sz="1300" dirty="0">
                <a:solidFill>
                  <a:srgbClr val="FFFFFF"/>
                </a:solidFill>
              </a:rPr>
              <a:t>.</a:t>
            </a:r>
            <a:r>
              <a:rPr lang="en-US" altLang="ko-KR" sz="1300" dirty="0">
                <a:solidFill>
                  <a:srgbClr val="FFFFFF"/>
                </a:solidFill>
              </a:rPr>
              <a:t>647172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KR" sz="1300" dirty="0">
                <a:solidFill>
                  <a:srgbClr val="FFFFFF"/>
                </a:solidFill>
              </a:rPr>
              <a:t>when a = 5, b =1</a:t>
            </a:r>
          </a:p>
        </p:txBody>
      </p:sp>
    </p:spTree>
    <p:extLst>
      <p:ext uri="{BB962C8B-B14F-4D97-AF65-F5344CB8AC3E}">
        <p14:creationId xmlns:p14="http://schemas.microsoft.com/office/powerpoint/2010/main" val="3470403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AA5E-BC8C-228B-A2B7-9F6E0B14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A5EC-F6D9-C748-89C8-413C8C59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KR" dirty="0"/>
              <a:t>MSE</a:t>
            </a:r>
            <a:r>
              <a:rPr lang="ko-KR" altLang="en-US" dirty="0"/>
              <a:t>는 표준편차에 큰 영향을 받는다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MSE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영향을 받지 않는다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6683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BE0471-9BC0-6936-0438-59C0221F52AD}"/>
              </a:ext>
            </a:extLst>
          </p:cNvPr>
          <p:cNvSpPr/>
          <p:nvPr/>
        </p:nvSpPr>
        <p:spPr>
          <a:xfrm>
            <a:off x="5849816" y="117693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= </a:t>
            </a:r>
            <a:r>
              <a:rPr lang="en-US" dirty="0">
                <a:solidFill>
                  <a:srgbClr val="6897BB"/>
                </a:solidFill>
              </a:rPr>
              <a:t>1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b = </a:t>
            </a:r>
            <a:r>
              <a:rPr lang="en-US" dirty="0">
                <a:solidFill>
                  <a:srgbClr val="6897BB"/>
                </a:solidFill>
              </a:rPr>
              <a:t>1</a:t>
            </a:r>
            <a:br>
              <a:rPr lang="en-US" dirty="0">
                <a:solidFill>
                  <a:srgbClr val="6897BB"/>
                </a:solidFill>
              </a:rPr>
            </a:b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Y1_hat = a*X + b</a:t>
            </a:r>
            <a:br>
              <a:rPr lang="en-US" dirty="0"/>
            </a:br>
            <a:r>
              <a:rPr lang="en-US" dirty="0"/>
              <a:t>Y1 = a*X + b +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</a:t>
            </a:r>
            <a:r>
              <a:rPr lang="en-US" dirty="0"/>
              <a:t>) * </a:t>
            </a:r>
            <a:r>
              <a:rPr lang="en-US" dirty="0" err="1"/>
              <a:t>np.exp</a:t>
            </a:r>
            <a:r>
              <a:rPr lang="en-US" dirty="0"/>
              <a:t>( - (X - 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/>
              <a:t>)**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</a:t>
            </a:r>
            <a:r>
              <a:rPr lang="en-US" dirty="0">
                <a:solidFill>
                  <a:srgbClr val="6897BB"/>
                </a:solidFill>
              </a:rPr>
              <a:t>50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figsize</a:t>
            </a:r>
            <a:r>
              <a:rPr lang="en-US" dirty="0"/>
              <a:t>=[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'.'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'y'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Y1_hat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'+'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'c'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Y1_mean_squared_error = </a:t>
            </a:r>
            <a:r>
              <a:rPr lang="en-US" dirty="0" err="1"/>
              <a:t>np.mean</a:t>
            </a:r>
            <a:r>
              <a:rPr lang="en-US" dirty="0"/>
              <a:t>((Y1_hat - Y1) ** 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Y2_hat = a*X + b</a:t>
            </a:r>
            <a:br>
              <a:rPr lang="en-US" dirty="0"/>
            </a:br>
            <a:r>
              <a:rPr lang="en-US" dirty="0"/>
              <a:t>Y2 = a*X + b +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altLang="ko-KR" dirty="0">
                <a:solidFill>
                  <a:srgbClr val="6897BB"/>
                </a:solidFill>
              </a:rPr>
              <a:t>5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</a:t>
            </a:r>
            <a:r>
              <a:rPr lang="en-US" dirty="0"/>
              <a:t>) * </a:t>
            </a:r>
            <a:r>
              <a:rPr lang="en-US" dirty="0" err="1"/>
              <a:t>np.exp</a:t>
            </a:r>
            <a:r>
              <a:rPr lang="en-US" dirty="0"/>
              <a:t>( - (X - 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/>
              <a:t>)**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</a:t>
            </a:r>
            <a:r>
              <a:rPr lang="en-US" dirty="0">
                <a:solidFill>
                  <a:srgbClr val="6897BB"/>
                </a:solidFill>
              </a:rPr>
              <a:t>50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figsize</a:t>
            </a:r>
            <a:r>
              <a:rPr lang="en-US" dirty="0"/>
              <a:t>=[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16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Y2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'.'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'y'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plt.scatter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Y2_hat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marker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'+'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'c'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Y2_mean_squared_error = </a:t>
            </a:r>
            <a:r>
              <a:rPr lang="en-US" dirty="0" err="1"/>
              <a:t>np.mean</a:t>
            </a:r>
            <a:r>
              <a:rPr lang="en-US" dirty="0"/>
              <a:t>((Y2_hat - Y2) ** 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6D9E2-5FF2-A49D-98DE-2E142258333E}"/>
              </a:ext>
            </a:extLst>
          </p:cNvPr>
          <p:cNvSpPr txBox="1"/>
          <p:nvPr/>
        </p:nvSpPr>
        <p:spPr>
          <a:xfrm>
            <a:off x="246184" y="269631"/>
            <a:ext cx="51857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matplotlib.pyplot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as </a:t>
            </a:r>
            <a:r>
              <a:rPr lang="en-US" dirty="0" err="1"/>
              <a:t>plt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as </a:t>
            </a:r>
            <a:r>
              <a:rPr lang="en-US" dirty="0"/>
              <a:t>np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mu_x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4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 err="1"/>
              <a:t>sigma_x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5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X = </a:t>
            </a:r>
            <a:r>
              <a:rPr lang="en-US" dirty="0" err="1"/>
              <a:t>np.random.normal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4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5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count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bins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_ = </a:t>
            </a:r>
            <a:r>
              <a:rPr lang="en-US" dirty="0" err="1"/>
              <a:t>plt.hist</a:t>
            </a:r>
            <a:r>
              <a:rPr lang="en-US" dirty="0"/>
              <a:t>(X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30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density</a:t>
            </a:r>
            <a:r>
              <a:rPr lang="en-US" dirty="0"/>
              <a:t>=</a:t>
            </a:r>
            <a:r>
              <a:rPr lang="en-US" dirty="0">
                <a:solidFill>
                  <a:srgbClr val="CC7832"/>
                </a:solidFill>
              </a:rPr>
              <a:t>True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plt.plot</a:t>
            </a:r>
            <a:r>
              <a:rPr lang="en-US" dirty="0"/>
              <a:t>(bins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 </a:t>
            </a:r>
            <a:r>
              <a:rPr lang="en-US" dirty="0"/>
              <a:t>/ (</a:t>
            </a:r>
            <a:r>
              <a:rPr lang="en-US" dirty="0" err="1"/>
              <a:t>sigma_x</a:t>
            </a:r>
            <a:r>
              <a:rPr lang="en-US" dirty="0"/>
              <a:t> *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* </a:t>
            </a:r>
            <a:r>
              <a:rPr lang="en-US" dirty="0" err="1"/>
              <a:t>np.pi</a:t>
            </a:r>
            <a:r>
              <a:rPr lang="en-US" dirty="0"/>
              <a:t>)) *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dirty="0" err="1"/>
              <a:t>np.exp</a:t>
            </a:r>
            <a:r>
              <a:rPr lang="en-US" dirty="0"/>
              <a:t>(- (bins - </a:t>
            </a:r>
            <a:r>
              <a:rPr lang="en-US" dirty="0" err="1"/>
              <a:t>mu_x</a:t>
            </a:r>
            <a:r>
              <a:rPr lang="en-US" dirty="0"/>
              <a:t>) ** 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/ (</a:t>
            </a:r>
            <a:r>
              <a:rPr lang="en-US" dirty="0">
                <a:solidFill>
                  <a:srgbClr val="6897BB"/>
                </a:solidFill>
              </a:rPr>
              <a:t>2 </a:t>
            </a:r>
            <a:r>
              <a:rPr lang="en-US" dirty="0"/>
              <a:t>* </a:t>
            </a:r>
            <a:r>
              <a:rPr lang="en-US" dirty="0" err="1"/>
              <a:t>sigma_x</a:t>
            </a:r>
            <a:r>
              <a:rPr lang="en-US" dirty="0"/>
              <a:t> ** 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</a:t>
            </a:r>
            <a:r>
              <a:rPr lang="en-US" dirty="0">
                <a:solidFill>
                  <a:srgbClr val="AA4926"/>
                </a:solidFill>
              </a:rPr>
              <a:t>linewidth</a:t>
            </a:r>
            <a:r>
              <a:rPr lang="en-US" dirty="0"/>
              <a:t>=</a:t>
            </a:r>
            <a:r>
              <a:rPr lang="en-US" dirty="0">
                <a:solidFill>
                  <a:srgbClr val="6897BB"/>
                </a:solidFill>
              </a:rPr>
              <a:t>2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color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</a:rPr>
              <a:t>'r'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889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715B-497C-8134-D0E2-0662A66A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/>
              <a:t>Correlation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22D10-DA75-38A5-76D7-7F1F905E9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119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FDF3-1287-D359-4B64-D05A8634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환경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3117-D0EA-2B01-8751-E0BE8623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X: Gaussian, </a:t>
            </a:r>
            <a:r>
              <a:rPr lang="en-US" altLang="ko-KR" i="1" dirty="0"/>
              <a:t>N</a:t>
            </a:r>
            <a:r>
              <a:rPr lang="en-US" altLang="ko-KR" dirty="0"/>
              <a:t>(</a:t>
            </a:r>
            <a:r>
              <a:rPr lang="en-US" altLang="ko-KR" i="1" dirty="0"/>
              <a:t>m</a:t>
            </a:r>
            <a:r>
              <a:rPr lang="en-US" altLang="ko-KR" baseline="-25000" dirty="0"/>
              <a:t>x</a:t>
            </a:r>
            <a:r>
              <a:rPr lang="en-US" altLang="ko-KR" dirty="0"/>
              <a:t>=4, </a:t>
            </a:r>
            <a:r>
              <a:rPr lang="el-GR" altLang="ko-KR" i="1" dirty="0"/>
              <a:t>σ</a:t>
            </a:r>
            <a:r>
              <a:rPr lang="en-US" altLang="ko-KR" baseline="-25000" dirty="0"/>
              <a:t>x</a:t>
            </a:r>
            <a:r>
              <a:rPr lang="en-US" altLang="ko-KR" baseline="30000" dirty="0"/>
              <a:t>2</a:t>
            </a:r>
            <a:r>
              <a:rPr lang="en-US" altLang="ko-KR" dirty="0"/>
              <a:t>=25)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 개의 샘플을 뽑았음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Y1: </a:t>
            </a:r>
            <a:r>
              <a:rPr lang="en-US" altLang="ko-KR" i="1" dirty="0" err="1"/>
              <a:t>a</a:t>
            </a:r>
            <a:r>
              <a:rPr lang="en-US" altLang="ko-KR" dirty="0" err="1"/>
              <a:t>X</a:t>
            </a:r>
            <a:r>
              <a:rPr lang="en-US" altLang="ko-KR" dirty="0"/>
              <a:t> +</a:t>
            </a:r>
            <a:r>
              <a:rPr lang="en-US" altLang="ko-KR" i="1" dirty="0"/>
              <a:t>b +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z</a:t>
            </a:r>
            <a:r>
              <a:rPr lang="en-US" altLang="ko-KR" dirty="0"/>
              <a:t>(0,</a:t>
            </a:r>
            <a:r>
              <a:rPr lang="el-GR" altLang="ko-KR" i="1" dirty="0"/>
              <a:t> σ</a:t>
            </a:r>
            <a:r>
              <a:rPr lang="en-US" altLang="ko-KR" i="1" baseline="-25000" dirty="0"/>
              <a:t>z</a:t>
            </a:r>
            <a:r>
              <a:rPr lang="en-US" altLang="ko-KR" baseline="30000" dirty="0"/>
              <a:t>2</a:t>
            </a:r>
            <a:r>
              <a:rPr lang="en-US" altLang="ko-KR" dirty="0"/>
              <a:t>=1) * exp{-(</a:t>
            </a:r>
            <a:r>
              <a:rPr lang="en-US" altLang="ko-KR" i="1" dirty="0"/>
              <a:t>X</a:t>
            </a:r>
            <a:r>
              <a:rPr lang="en-US" altLang="ko-KR" dirty="0"/>
              <a:t>-4)</a:t>
            </a:r>
            <a:r>
              <a:rPr lang="en-US" altLang="ko-KR" baseline="30000" dirty="0"/>
              <a:t>2</a:t>
            </a:r>
            <a:r>
              <a:rPr lang="en-US" altLang="ko-KR" dirty="0"/>
              <a:t>/50}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와 마찬가지로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/>
              <a:t>sample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Y2: </a:t>
            </a:r>
            <a:r>
              <a:rPr lang="en-US" altLang="ko-KR" i="1" dirty="0" err="1"/>
              <a:t>a</a:t>
            </a:r>
            <a:r>
              <a:rPr lang="en-US" altLang="ko-KR" dirty="0" err="1"/>
              <a:t>X</a:t>
            </a:r>
            <a:r>
              <a:rPr lang="en-US" altLang="ko-KR" dirty="0"/>
              <a:t> +</a:t>
            </a:r>
            <a:r>
              <a:rPr lang="en-US" altLang="ko-KR" i="1" dirty="0"/>
              <a:t>b +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z</a:t>
            </a:r>
            <a:r>
              <a:rPr lang="en-US" altLang="ko-KR" dirty="0"/>
              <a:t>(0,</a:t>
            </a:r>
            <a:r>
              <a:rPr lang="el-GR" altLang="ko-KR" i="1" dirty="0"/>
              <a:t> σ</a:t>
            </a:r>
            <a:r>
              <a:rPr lang="en-US" altLang="ko-KR" i="1" baseline="-25000" dirty="0"/>
              <a:t>z</a:t>
            </a:r>
            <a:r>
              <a:rPr lang="en-US" altLang="ko-KR" baseline="30000" dirty="0"/>
              <a:t>2</a:t>
            </a:r>
            <a:r>
              <a:rPr lang="en-US" altLang="ko-KR" dirty="0"/>
              <a:t>=25) * exp{-(</a:t>
            </a:r>
            <a:r>
              <a:rPr lang="en-US" altLang="ko-KR" i="1" dirty="0"/>
              <a:t>X</a:t>
            </a:r>
            <a:r>
              <a:rPr lang="en-US" altLang="ko-KR" dirty="0"/>
              <a:t>-4)</a:t>
            </a:r>
            <a:r>
              <a:rPr lang="en-US" altLang="ko-KR" baseline="30000" dirty="0"/>
              <a:t>2</a:t>
            </a:r>
            <a:r>
              <a:rPr lang="en-US" altLang="ko-KR" dirty="0"/>
              <a:t>/50}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와 마찬가지로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/>
              <a:t>sample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초기 </a:t>
            </a:r>
            <a:r>
              <a:rPr lang="en-US" altLang="ko-KR" dirty="0"/>
              <a:t>a </a:t>
            </a:r>
            <a:r>
              <a:rPr lang="ko-KR" altLang="en-US" dirty="0"/>
              <a:t>값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a: 1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b: 1 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BD9A5-4E65-6941-0F3E-94809BBC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631" y="0"/>
            <a:ext cx="4643369" cy="3046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4E027-B89F-E173-C4B9-F761140EFFB4}"/>
              </a:ext>
            </a:extLst>
          </p:cNvPr>
          <p:cNvSpPr txBox="1"/>
          <p:nvPr/>
        </p:nvSpPr>
        <p:spPr>
          <a:xfrm>
            <a:off x="9601710" y="2996714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/>
              <a:t>&lt;X&gt;</a:t>
            </a:r>
          </a:p>
        </p:txBody>
      </p:sp>
    </p:spTree>
    <p:extLst>
      <p:ext uri="{BB962C8B-B14F-4D97-AF65-F5344CB8AC3E}">
        <p14:creationId xmlns:p14="http://schemas.microsoft.com/office/powerpoint/2010/main" val="369847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291E18-97DD-59F8-B12B-54B1DDF3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1844675"/>
            <a:ext cx="4619625" cy="4449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204E6B-28C6-71CB-8761-DADB5453C90E}"/>
              </a:ext>
            </a:extLst>
          </p:cNvPr>
          <p:cNvSpPr txBox="1"/>
          <p:nvPr/>
        </p:nvSpPr>
        <p:spPr>
          <a:xfrm>
            <a:off x="1443038" y="5405438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&lt;X_Y1&gt;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BBB8156-08FF-8EF7-7C5B-CF23B15A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619625" cy="44497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3BB034-264F-6B10-B81C-CBF987C773D0}"/>
              </a:ext>
            </a:extLst>
          </p:cNvPr>
          <p:cNvSpPr txBox="1"/>
          <p:nvPr/>
        </p:nvSpPr>
        <p:spPr>
          <a:xfrm>
            <a:off x="6126163" y="5405438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&lt;X_Y2&gt;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1959-9536-47C7-B3FC-EADD5087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X_Y1 vs X_Y2</a:t>
            </a:r>
          </a:p>
        </p:txBody>
      </p:sp>
    </p:spTree>
    <p:extLst>
      <p:ext uri="{BB962C8B-B14F-4D97-AF65-F5344CB8AC3E}">
        <p14:creationId xmlns:p14="http://schemas.microsoft.com/office/powerpoint/2010/main" val="247878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36A95-2D58-8353-E273-6365076E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US" sz="4000"/>
              <a:t>From X_Y1 vs X_Y2</a:t>
            </a:r>
            <a:endParaRPr lang="en-K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72C3-5909-EC67-6994-A17D85E3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6797405" cy="41090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a</a:t>
            </a:r>
            <a:r>
              <a:rPr lang="en-KR" sz="2000" dirty="0"/>
              <a:t> = </a:t>
            </a:r>
            <a:r>
              <a:rPr lang="en-US" altLang="ko-KR" sz="2000" dirty="0"/>
              <a:t>1</a:t>
            </a:r>
            <a:r>
              <a:rPr lang="en-KR" sz="2000" dirty="0"/>
              <a:t>, b = </a:t>
            </a:r>
            <a:r>
              <a:rPr lang="en-US" altLang="ko-KR" sz="2000" dirty="0"/>
              <a:t>1</a:t>
            </a:r>
            <a:r>
              <a:rPr lang="ko-KR" altLang="en-US" sz="2000" dirty="0"/>
              <a:t>일 때 </a:t>
            </a:r>
            <a:r>
              <a:rPr lang="en-US" altLang="ko-KR" sz="2000" dirty="0"/>
              <a:t>plot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찍어봤음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그래프로 보아도 </a:t>
            </a:r>
            <a:r>
              <a:rPr lang="en-US" altLang="ko-KR" sz="2000" dirty="0"/>
              <a:t>X_Y1</a:t>
            </a:r>
            <a:r>
              <a:rPr lang="ko-KR" altLang="en-US" sz="2000" dirty="0"/>
              <a:t>이 </a:t>
            </a:r>
            <a:r>
              <a:rPr lang="en-US" altLang="ko-KR" sz="2000" dirty="0"/>
              <a:t>X_Y2</a:t>
            </a:r>
            <a:r>
              <a:rPr lang="ko-KR" altLang="en-US" sz="2000" dirty="0"/>
              <a:t>보다</a:t>
            </a:r>
            <a:r>
              <a:rPr lang="en-US" altLang="ko-KR" sz="2000" dirty="0"/>
              <a:t> correlation </a:t>
            </a:r>
            <a:r>
              <a:rPr lang="ko-KR" altLang="en-US" sz="2000" dirty="0"/>
              <a:t>값이 </a:t>
            </a:r>
            <a:r>
              <a:rPr lang="ko-KR" altLang="en-US" sz="2000" dirty="0" err="1"/>
              <a:t>높아보임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X_Y1</a:t>
            </a:r>
            <a:r>
              <a:rPr lang="ko-KR" altLang="en-US" sz="2000" dirty="0"/>
              <a:t>은 직선형에 가깝고 </a:t>
            </a:r>
            <a:r>
              <a:rPr lang="en-US" altLang="ko-KR" sz="2000" dirty="0"/>
              <a:t>X_Y2</a:t>
            </a:r>
            <a:r>
              <a:rPr lang="ko-KR" altLang="en-US" sz="2000" dirty="0"/>
              <a:t>는 타원형에 가깝다</a:t>
            </a:r>
            <a:endParaRPr lang="en-US" altLang="ko-KR" sz="2000" dirty="0"/>
          </a:p>
          <a:p>
            <a:pPr>
              <a:lnSpc>
                <a:spcPct val="160000"/>
              </a:lnSpc>
            </a:pPr>
            <a:r>
              <a:rPr lang="en-US" altLang="ko-KR" sz="2000" dirty="0"/>
              <a:t>X_Y1</a:t>
            </a:r>
            <a:r>
              <a:rPr lang="ko-KR" altLang="en-US" sz="2000" dirty="0"/>
              <a:t>의 </a:t>
            </a:r>
            <a:r>
              <a:rPr lang="en-US" altLang="ko-KR" sz="2000" dirty="0"/>
              <a:t>correlation</a:t>
            </a:r>
            <a:r>
              <a:rPr lang="ko-KR" altLang="en-US" sz="2000" dirty="0"/>
              <a:t>값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0.987501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60000"/>
              </a:lnSpc>
            </a:pPr>
            <a:r>
              <a:rPr lang="en-US" sz="2000" dirty="0"/>
              <a:t>X_Y</a:t>
            </a:r>
            <a:r>
              <a:rPr lang="en-US" altLang="ko-KR" sz="2000" dirty="0"/>
              <a:t>2</a:t>
            </a:r>
            <a:r>
              <a:rPr lang="ko-KR" altLang="en-US" sz="2000" dirty="0"/>
              <a:t>의 </a:t>
            </a:r>
            <a:r>
              <a:rPr lang="en-US" altLang="ko-KR" sz="2000" dirty="0"/>
              <a:t>correlation</a:t>
            </a:r>
            <a:r>
              <a:rPr lang="ko-KR" altLang="en-US" sz="2000" dirty="0"/>
              <a:t>값 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en-US" altLang="ko-KR" sz="2000" dirty="0"/>
              <a:t>0.774459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A04442-4C66-52F2-0354-C5407EFC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56" y="636801"/>
            <a:ext cx="3995623" cy="223088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E0C323-B147-82F8-B8D1-468B6B45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56" y="3850379"/>
            <a:ext cx="3995623" cy="21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A80F-EA40-8543-7105-2090E6F4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different a, b value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288F-A132-8FFC-77A3-29FD506F1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/>
              <a:t>A </a:t>
            </a:r>
            <a:r>
              <a:rPr lang="ko-KR" altLang="en-US"/>
              <a:t>절대값이 큰 경우</a:t>
            </a:r>
            <a:endParaRPr lang="en-US" altLang="ko-KR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/>
              <a:t>B</a:t>
            </a:r>
            <a:r>
              <a:rPr lang="ko-KR" altLang="en-US"/>
              <a:t> 절대값이 큰 경우</a:t>
            </a:r>
            <a:endParaRPr lang="en-US" altLang="ko-KR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/>
              <a:t>A</a:t>
            </a:r>
            <a:r>
              <a:rPr lang="ko-KR" altLang="en-US"/>
              <a:t> 부호가 음수인 경우</a:t>
            </a:r>
            <a:endParaRPr lang="en-US" altLang="ko-KR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/>
              <a:t>B</a:t>
            </a:r>
            <a:r>
              <a:rPr lang="ko-KR" altLang="en-US"/>
              <a:t> 부호가 음수인 경우</a:t>
            </a:r>
            <a:endParaRPr lang="en-US" altLang="ko-KR"/>
          </a:p>
          <a:p>
            <a:pPr marL="0" indent="0">
              <a:lnSpc>
                <a:spcPct val="150000"/>
              </a:lnSpc>
              <a:buNone/>
            </a:pPr>
            <a:endParaRPr lang="en-US" altLang="ko-KR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/>
              <a:t>상위 </a:t>
            </a:r>
            <a:r>
              <a:rPr lang="en-US" altLang="ko-KR"/>
              <a:t>4</a:t>
            </a:r>
            <a:r>
              <a:rPr lang="ko-KR" altLang="en-US"/>
              <a:t>개의 조건으로 실험을 진행해보았다</a:t>
            </a:r>
            <a:r>
              <a:rPr lang="en-US" altLang="ko-KR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88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E8AD6-0C43-6145-4913-1543B3B5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</a:rPr>
              <a:t>1.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r>
              <a:rPr lang="en-US" altLang="ko-KR" sz="3000">
                <a:solidFill>
                  <a:schemeClr val="bg1"/>
                </a:solidFill>
              </a:rPr>
              <a:t>A </a:t>
            </a:r>
            <a:r>
              <a:rPr lang="ko-KR" altLang="en-US" sz="3000">
                <a:solidFill>
                  <a:schemeClr val="bg1"/>
                </a:solidFill>
              </a:rPr>
              <a:t>절대값이 큰 경우</a:t>
            </a:r>
            <a:endParaRPr lang="en-KR" sz="3000">
              <a:solidFill>
                <a:schemeClr val="bg1"/>
              </a:solidFill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F054E-C5BA-A185-59F2-56DAD1AC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b</a:t>
            </a:r>
            <a:r>
              <a:rPr lang="ko-KR" altLang="en-US" sz="2200" dirty="0">
                <a:solidFill>
                  <a:schemeClr val="bg1"/>
                </a:solidFill>
              </a:rPr>
              <a:t>는 </a:t>
            </a:r>
            <a:r>
              <a:rPr lang="en-US" altLang="ko-KR" sz="2200" dirty="0">
                <a:solidFill>
                  <a:schemeClr val="bg1"/>
                </a:solidFill>
              </a:rPr>
              <a:t>1</a:t>
            </a:r>
            <a:r>
              <a:rPr lang="ko-KR" altLang="en-US" sz="2200" dirty="0">
                <a:solidFill>
                  <a:schemeClr val="bg1"/>
                </a:solidFill>
              </a:rPr>
              <a:t>로 고정하고 실험을 진행하였다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a = 1</a:t>
            </a:r>
            <a:r>
              <a:rPr lang="ko-KR" altLang="en-US" sz="2200" dirty="0">
                <a:solidFill>
                  <a:schemeClr val="bg1"/>
                </a:solidFill>
              </a:rPr>
              <a:t>때보다 </a:t>
            </a:r>
            <a:r>
              <a:rPr lang="en-US" altLang="ko-KR" sz="2200" dirty="0">
                <a:solidFill>
                  <a:schemeClr val="bg1"/>
                </a:solidFill>
              </a:rPr>
              <a:t>a = 5</a:t>
            </a:r>
            <a:r>
              <a:rPr lang="ko-KR" altLang="en-US" sz="2200" dirty="0">
                <a:solidFill>
                  <a:schemeClr val="bg1"/>
                </a:solidFill>
              </a:rPr>
              <a:t>일 때 직선형에 가까워지는 것을 볼 수 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2D231-50C6-9F75-0E01-8786D62AF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64" y="2527997"/>
            <a:ext cx="3895106" cy="3749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F626E-D261-C115-8A18-5C1437C1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30" y="2527997"/>
            <a:ext cx="3895106" cy="3749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31EF4-2743-9450-6314-06942A60F88F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&lt;X_Y1&gt;</a:t>
            </a:r>
            <a:r>
              <a:rPr lang="ko-KR" altLang="en-US" sz="1300">
                <a:solidFill>
                  <a:srgbClr val="FFFFFF"/>
                </a:solidFill>
              </a:rPr>
              <a:t> </a:t>
            </a:r>
            <a:r>
              <a:rPr lang="en-US" altLang="ko-KR" sz="1300">
                <a:solidFill>
                  <a:srgbClr val="FFFFFF"/>
                </a:solidFill>
              </a:rPr>
              <a:t>Correlation: 0.999538 when a = 5, b = 1</a:t>
            </a:r>
            <a:endParaRPr lang="en-KR" sz="130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B57FC-85D7-E402-F7E2-88B9AF38FF2C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&lt;X_Y2&gt; Correlation: 0.987867 when a = 5, b = 1</a:t>
            </a:r>
          </a:p>
        </p:txBody>
      </p:sp>
    </p:spTree>
    <p:extLst>
      <p:ext uri="{BB962C8B-B14F-4D97-AF65-F5344CB8AC3E}">
        <p14:creationId xmlns:p14="http://schemas.microsoft.com/office/powerpoint/2010/main" val="334945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81C23-B79D-B740-9695-78DA7E7D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</a:rPr>
              <a:t>2.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r>
              <a:rPr lang="en-US" altLang="ko-KR" sz="3000">
                <a:solidFill>
                  <a:schemeClr val="bg1"/>
                </a:solidFill>
              </a:rPr>
              <a:t>B</a:t>
            </a:r>
            <a:r>
              <a:rPr lang="ko-KR" altLang="en-US" sz="3000">
                <a:solidFill>
                  <a:schemeClr val="bg1"/>
                </a:solidFill>
              </a:rPr>
              <a:t> 절대값이 큰 경우</a:t>
            </a:r>
            <a:endParaRPr lang="en-KR" sz="30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2191-BFF9-FD27-9E28-A28FDE76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a = 1</a:t>
            </a:r>
            <a:r>
              <a:rPr lang="ko-KR" altLang="en-US" sz="2200" dirty="0">
                <a:solidFill>
                  <a:schemeClr val="bg1"/>
                </a:solidFill>
              </a:rPr>
              <a:t>로 고정하고 실험하였다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b = 5, b = 100</a:t>
            </a:r>
            <a:r>
              <a:rPr lang="ko-KR" altLang="en-US" sz="2200" dirty="0">
                <a:solidFill>
                  <a:schemeClr val="bg1"/>
                </a:solidFill>
              </a:rPr>
              <a:t> 등 여러 값으로 실험해보았지만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a = 1, b = 1</a:t>
            </a:r>
            <a:r>
              <a:rPr lang="ko-KR" altLang="en-US" sz="2200" dirty="0">
                <a:solidFill>
                  <a:schemeClr val="bg1"/>
                </a:solidFill>
              </a:rPr>
              <a:t>때와 </a:t>
            </a:r>
            <a:r>
              <a:rPr lang="en-US" altLang="ko-KR" sz="2200" dirty="0">
                <a:solidFill>
                  <a:schemeClr val="bg1"/>
                </a:solidFill>
              </a:rPr>
              <a:t>Correlation</a:t>
            </a:r>
            <a:r>
              <a:rPr lang="ko-KR" altLang="en-US" sz="2200" dirty="0">
                <a:solidFill>
                  <a:schemeClr val="bg1"/>
                </a:solidFill>
              </a:rPr>
              <a:t> 값에 큰 차이가 보이지 않았다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AE7-7868-3DA0-97DD-C87BDED0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9" y="2523915"/>
            <a:ext cx="3885015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EBC3A-E393-AC80-2B88-EA9010EB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78" y="2523915"/>
            <a:ext cx="3885015" cy="3749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691E9-D2DD-00C2-EE72-FBF1709C10E3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&lt;X_Y1&gt; Corrleation: 0.988475 when a = 1, b =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BB416-AFE2-7735-1749-C759BF19E837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&lt;X_Y2&gt; Correlation: 0.797459 when a = 1, b = 100</a:t>
            </a:r>
          </a:p>
        </p:txBody>
      </p:sp>
    </p:spTree>
    <p:extLst>
      <p:ext uri="{BB962C8B-B14F-4D97-AF65-F5344CB8AC3E}">
        <p14:creationId xmlns:p14="http://schemas.microsoft.com/office/powerpoint/2010/main" val="388610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EB354-8421-638C-525F-AC33DDCF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a = -1, b = 1</a:t>
            </a:r>
            <a:r>
              <a:rPr lang="ko-KR" altLang="en-US" sz="2200" dirty="0">
                <a:solidFill>
                  <a:schemeClr val="bg1"/>
                </a:solidFill>
              </a:rPr>
              <a:t>의 값으로 실험을 진행하였다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예상대로 </a:t>
            </a:r>
            <a:r>
              <a:rPr lang="en-US" altLang="ko-KR" sz="2200" dirty="0">
                <a:solidFill>
                  <a:schemeClr val="bg1"/>
                </a:solidFill>
              </a:rPr>
              <a:t>Correlation</a:t>
            </a:r>
            <a:r>
              <a:rPr lang="ko-KR" altLang="en-US" sz="2200" dirty="0">
                <a:solidFill>
                  <a:schemeClr val="bg1"/>
                </a:solidFill>
              </a:rPr>
              <a:t>의 절대값에는 영향을 끼치지 않았다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endParaRPr lang="en-US" altLang="ko-KR" sz="22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200" dirty="0">
                <a:solidFill>
                  <a:schemeClr val="bg1"/>
                </a:solidFill>
              </a:rPr>
              <a:t>a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=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1,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b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=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1</a:t>
            </a:r>
            <a:r>
              <a:rPr lang="ko-KR" altLang="en-US" sz="2200" dirty="0">
                <a:solidFill>
                  <a:schemeClr val="bg1"/>
                </a:solidFill>
              </a:rPr>
              <a:t>일 때의 </a:t>
            </a:r>
            <a:r>
              <a:rPr lang="en-US" altLang="ko-KR" sz="2200" dirty="0">
                <a:solidFill>
                  <a:schemeClr val="bg1"/>
                </a:solidFill>
              </a:rPr>
              <a:t>correlation</a:t>
            </a:r>
            <a:r>
              <a:rPr lang="ko-KR" altLang="en-US" sz="2200" dirty="0">
                <a:solidFill>
                  <a:schemeClr val="bg1"/>
                </a:solidFill>
              </a:rPr>
              <a:t>값에 마이너스를 </a:t>
            </a:r>
            <a:r>
              <a:rPr lang="ko-KR" altLang="en-US" sz="2200" dirty="0" err="1">
                <a:solidFill>
                  <a:schemeClr val="bg1"/>
                </a:solidFill>
              </a:rPr>
              <a:t>붙힌</a:t>
            </a:r>
            <a:r>
              <a:rPr lang="ko-KR" altLang="en-US" sz="2200" dirty="0">
                <a:solidFill>
                  <a:schemeClr val="bg1"/>
                </a:solidFill>
              </a:rPr>
              <a:t> 값과 비슷하였다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en-KR" sz="2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72153-5311-DD3C-B5CF-2B0A9CB2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65" y="2527997"/>
            <a:ext cx="3895106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F3273-4F72-6608-D807-7B91701E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29" y="2527997"/>
            <a:ext cx="3895106" cy="3749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FBD3D-C752-CA70-4C30-8FE748E17379}"/>
              </a:ext>
            </a:extLst>
          </p:cNvPr>
          <p:cNvSpPr txBox="1"/>
          <p:nvPr/>
        </p:nvSpPr>
        <p:spPr>
          <a:xfrm>
            <a:off x="687970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&lt;X_Y1&gt; Corrleation: </a:t>
            </a:r>
            <a:r>
              <a:rPr lang="en-US" altLang="ko-KR" sz="1300">
                <a:solidFill>
                  <a:srgbClr val="FFFFFF"/>
                </a:solidFill>
              </a:rPr>
              <a:t>-</a:t>
            </a:r>
            <a:r>
              <a:rPr lang="en-KR" sz="1300">
                <a:solidFill>
                  <a:srgbClr val="FFFFFF"/>
                </a:solidFill>
              </a:rPr>
              <a:t>0.98</a:t>
            </a:r>
            <a:r>
              <a:rPr lang="en-US" altLang="ko-KR" sz="1300">
                <a:solidFill>
                  <a:srgbClr val="FFFFFF"/>
                </a:solidFill>
              </a:rPr>
              <a:t>7845</a:t>
            </a:r>
            <a:r>
              <a:rPr lang="en-KR" sz="1300">
                <a:solidFill>
                  <a:srgbClr val="FFFFFF"/>
                </a:solidFill>
              </a:rPr>
              <a:t> when a = </a:t>
            </a:r>
            <a:r>
              <a:rPr lang="en-US" altLang="ko-KR" sz="1300">
                <a:solidFill>
                  <a:srgbClr val="FFFFFF"/>
                </a:solidFill>
              </a:rPr>
              <a:t>-</a:t>
            </a:r>
            <a:r>
              <a:rPr lang="en-KR" sz="1300">
                <a:solidFill>
                  <a:srgbClr val="FFFFFF"/>
                </a:solidFill>
              </a:rPr>
              <a:t>1, b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A4A37-84A9-24AF-5FC2-D315DCD005C0}"/>
              </a:ext>
            </a:extLst>
          </p:cNvPr>
          <p:cNvSpPr txBox="1"/>
          <p:nvPr/>
        </p:nvSpPr>
        <p:spPr>
          <a:xfrm>
            <a:off x="6884404" y="5614481"/>
            <a:ext cx="4619625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KR" sz="1300">
                <a:solidFill>
                  <a:srgbClr val="FFFFFF"/>
                </a:solidFill>
              </a:rPr>
              <a:t>&lt;X_Y2&gt; Correlation: </a:t>
            </a:r>
            <a:r>
              <a:rPr lang="en-US" altLang="ko-KR" sz="1300">
                <a:solidFill>
                  <a:srgbClr val="FFFFFF"/>
                </a:solidFill>
              </a:rPr>
              <a:t>-</a:t>
            </a:r>
            <a:r>
              <a:rPr lang="en-KR" sz="1300">
                <a:solidFill>
                  <a:srgbClr val="FFFFFF"/>
                </a:solidFill>
              </a:rPr>
              <a:t>0.79</a:t>
            </a:r>
            <a:r>
              <a:rPr lang="en-US" altLang="ko-KR" sz="1300">
                <a:solidFill>
                  <a:srgbClr val="FFFFFF"/>
                </a:solidFill>
              </a:rPr>
              <a:t>6833</a:t>
            </a:r>
            <a:r>
              <a:rPr lang="en-KR" sz="1300">
                <a:solidFill>
                  <a:srgbClr val="FFFFFF"/>
                </a:solidFill>
              </a:rPr>
              <a:t> when a = </a:t>
            </a:r>
            <a:r>
              <a:rPr lang="en-US" altLang="ko-KR" sz="1300">
                <a:solidFill>
                  <a:srgbClr val="FFFFFF"/>
                </a:solidFill>
              </a:rPr>
              <a:t>-</a:t>
            </a:r>
            <a:r>
              <a:rPr lang="en-KR" sz="1300">
                <a:solidFill>
                  <a:srgbClr val="FFFFFF"/>
                </a:solidFill>
              </a:rPr>
              <a:t>1, b = 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41B53D-17AC-0ADD-2F4E-1904C054DA5C}"/>
              </a:ext>
            </a:extLst>
          </p:cNvPr>
          <p:cNvSpPr txBox="1">
            <a:spLocks/>
          </p:cNvSpPr>
          <p:nvPr/>
        </p:nvSpPr>
        <p:spPr>
          <a:xfrm>
            <a:off x="649270" y="506727"/>
            <a:ext cx="388514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>
                <a:solidFill>
                  <a:schemeClr val="bg1"/>
                </a:solidFill>
              </a:rPr>
              <a:t>3.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r>
              <a:rPr lang="en-US" altLang="ko-KR" sz="3000">
                <a:solidFill>
                  <a:schemeClr val="bg1"/>
                </a:solidFill>
              </a:rPr>
              <a:t>A </a:t>
            </a:r>
            <a:r>
              <a:rPr lang="ko-KR" altLang="en-US" sz="3000">
                <a:solidFill>
                  <a:schemeClr val="bg1"/>
                </a:solidFill>
              </a:rPr>
              <a:t>부호가 음수인 경우</a:t>
            </a:r>
            <a:endParaRPr lang="en-KR" sz="3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62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1563</Words>
  <Application>Microsoft Macintosh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Term Project Report</vt:lpstr>
      <vt:lpstr>Correlation</vt:lpstr>
      <vt:lpstr>실험 환경</vt:lpstr>
      <vt:lpstr>X_Y1 vs X_Y2</vt:lpstr>
      <vt:lpstr>From X_Y1 vs X_Y2</vt:lpstr>
      <vt:lpstr>With different a, b value</vt:lpstr>
      <vt:lpstr>1. A 절대값이 큰 경우</vt:lpstr>
      <vt:lpstr>2. B 절대값이 큰 경우</vt:lpstr>
      <vt:lpstr>PowerPoint Presentation</vt:lpstr>
      <vt:lpstr>4. B 부호가 음수인 경우</vt:lpstr>
      <vt:lpstr>결론</vt:lpstr>
      <vt:lpstr>PowerPoint Presentation</vt:lpstr>
      <vt:lpstr>Estimation</vt:lpstr>
      <vt:lpstr>실험 환경</vt:lpstr>
      <vt:lpstr>1. Y1_hat, Y1 vs Y2_hat, Y2</vt:lpstr>
      <vt:lpstr>2. Y1_hat, Y1 vs Y2_hat, Y2 with different standard deviation value</vt:lpstr>
      <vt:lpstr>3. Y1_hat, Y1 vs Y2_hat, Y2 with different a value</vt:lpstr>
      <vt:lpstr>결론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hojung shin</dc:creator>
  <cp:lastModifiedBy>hojung shin</cp:lastModifiedBy>
  <cp:revision>5</cp:revision>
  <dcterms:created xsi:type="dcterms:W3CDTF">2022-06-22T01:56:17Z</dcterms:created>
  <dcterms:modified xsi:type="dcterms:W3CDTF">2022-06-22T04:11:29Z</dcterms:modified>
</cp:coreProperties>
</file>